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sldIdLst>
    <p:sldId id="273" r:id="rId2"/>
    <p:sldId id="268" r:id="rId3"/>
    <p:sldId id="269" r:id="rId4"/>
    <p:sldId id="267" r:id="rId5"/>
    <p:sldId id="270" r:id="rId6"/>
    <p:sldId id="266" r:id="rId7"/>
    <p:sldId id="274" r:id="rId8"/>
    <p:sldId id="290" r:id="rId9"/>
    <p:sldId id="291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61" r:id="rId25"/>
    <p:sldId id="271" r:id="rId26"/>
    <p:sldId id="264" r:id="rId27"/>
    <p:sldId id="27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242" autoAdjust="0"/>
    <p:restoredTop sz="94660"/>
  </p:normalViewPr>
  <p:slideViewPr>
    <p:cSldViewPr snapToGrid="0">
      <p:cViewPr varScale="1">
        <p:scale>
          <a:sx n="87" d="100"/>
          <a:sy n="87" d="100"/>
        </p:scale>
        <p:origin x="10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4B64-FE95-4932-92D6-ED0579209990}" type="datetimeFigureOut">
              <a:rPr lang="en-CA" smtClean="0"/>
              <a:t>2018-12-04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6299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4B64-FE95-4932-92D6-ED0579209990}" type="datetimeFigureOut">
              <a:rPr lang="en-CA" smtClean="0"/>
              <a:t>2018-12-04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0101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4B64-FE95-4932-92D6-ED0579209990}" type="datetimeFigureOut">
              <a:rPr lang="en-CA" smtClean="0"/>
              <a:t>2018-12-04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64362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4B64-FE95-4932-92D6-ED0579209990}" type="datetimeFigureOut">
              <a:rPr lang="en-CA" smtClean="0"/>
              <a:t>2018-12-04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6963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4B64-FE95-4932-92D6-ED0579209990}" type="datetimeFigureOut">
              <a:rPr lang="en-CA" smtClean="0"/>
              <a:t>2018-12-04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63503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4B64-FE95-4932-92D6-ED0579209990}" type="datetimeFigureOut">
              <a:rPr lang="en-CA" smtClean="0"/>
              <a:t>2018-12-04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0101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4B64-FE95-4932-92D6-ED0579209990}" type="datetimeFigureOut">
              <a:rPr lang="en-CA" smtClean="0"/>
              <a:t>2018-12-04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79429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4B64-FE95-4932-92D6-ED0579209990}" type="datetimeFigureOut">
              <a:rPr lang="en-CA" smtClean="0"/>
              <a:t>2018-12-04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9886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4B64-FE95-4932-92D6-ED0579209990}" type="datetimeFigureOut">
              <a:rPr lang="en-CA" smtClean="0"/>
              <a:t>2018-12-04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5223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4B64-FE95-4932-92D6-ED0579209990}" type="datetimeFigureOut">
              <a:rPr lang="en-CA" smtClean="0"/>
              <a:t>2018-12-04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9622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4B64-FE95-4932-92D6-ED0579209990}" type="datetimeFigureOut">
              <a:rPr lang="en-CA" smtClean="0"/>
              <a:t>2018-12-04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79672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4B64-FE95-4932-92D6-ED0579209990}" type="datetimeFigureOut">
              <a:rPr lang="en-CA" smtClean="0"/>
              <a:t>2018-12-04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02986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4B64-FE95-4932-92D6-ED0579209990}" type="datetimeFigureOut">
              <a:rPr lang="en-CA" smtClean="0"/>
              <a:t>2018-12-04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8054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4B64-FE95-4932-92D6-ED0579209990}" type="datetimeFigureOut">
              <a:rPr lang="en-CA" smtClean="0"/>
              <a:t>2018-12-04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8402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4B64-FE95-4932-92D6-ED0579209990}" type="datetimeFigureOut">
              <a:rPr lang="en-CA" smtClean="0"/>
              <a:t>2018-12-04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04293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4B64-FE95-4932-92D6-ED0579209990}" type="datetimeFigureOut">
              <a:rPr lang="en-CA" smtClean="0"/>
              <a:t>2018-12-04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2373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94B64-FE95-4932-92D6-ED0579209990}" type="datetimeFigureOut">
              <a:rPr lang="en-CA" smtClean="0"/>
              <a:t>2018-12-04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91002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1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97F2A-A4F0-438B-8733-4F6DF8FDDD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err="1"/>
              <a:t>Présentation</a:t>
            </a:r>
            <a:r>
              <a:rPr lang="en-CA" dirty="0"/>
              <a:t> Finale – P3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DB742C-8A68-4BD1-B704-DFB121D8BC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CA" dirty="0"/>
              <a:t>Par :</a:t>
            </a:r>
          </a:p>
          <a:p>
            <a:pPr algn="just"/>
            <a:r>
              <a:rPr lang="en-CA" dirty="0"/>
              <a:t>Amazigh </a:t>
            </a:r>
            <a:r>
              <a:rPr lang="en-CA" dirty="0" err="1"/>
              <a:t>Abibsi</a:t>
            </a:r>
            <a:r>
              <a:rPr lang="en-CA" dirty="0"/>
              <a:t>, Raphael Bouchard, Charles Carignan, Édouard </a:t>
            </a:r>
            <a:r>
              <a:rPr lang="en-CA" dirty="0" err="1"/>
              <a:t>Denommée</a:t>
            </a:r>
            <a:r>
              <a:rPr lang="en-CA" dirty="0"/>
              <a:t>, Jeffrey Fisher, Marc-Antoine Houde et Sébastien Courtois</a:t>
            </a:r>
          </a:p>
          <a:p>
            <a:pPr algn="just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32550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Modem Numérique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FDD01-A6F3-46B0-A7A5-740763964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494" y="2369596"/>
            <a:ext cx="8915400" cy="3777622"/>
          </a:xfrm>
        </p:spPr>
        <p:txBody>
          <a:bodyPr/>
          <a:lstStyle/>
          <a:p>
            <a:r>
              <a:rPr lang="fr-CA" dirty="0"/>
              <a:t>Mauvais signal souvent causé par des délais</a:t>
            </a:r>
          </a:p>
          <a:p>
            <a:r>
              <a:rPr lang="fr-CA" dirty="0"/>
              <a:t>Utilisation de la librairie DSP </a:t>
            </a:r>
            <a:r>
              <a:rPr lang="fr-CA" dirty="0" err="1"/>
              <a:t>Builder</a:t>
            </a:r>
            <a:r>
              <a:rPr lang="fr-CA" dirty="0"/>
              <a:t> Standard </a:t>
            </a:r>
            <a:r>
              <a:rPr lang="fr-CA" dirty="0" err="1"/>
              <a:t>Blockset</a:t>
            </a:r>
            <a:r>
              <a:rPr lang="fr-CA" dirty="0"/>
              <a:t> uniquement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685800" y="1907931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Difficultés rencontrées:</a:t>
            </a:r>
          </a:p>
        </p:txBody>
      </p:sp>
    </p:spTree>
    <p:extLst>
      <p:ext uri="{BB962C8B-B14F-4D97-AF65-F5344CB8AC3E}">
        <p14:creationId xmlns:p14="http://schemas.microsoft.com/office/powerpoint/2010/main" val="3869928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Modem </a:t>
            </a:r>
            <a:r>
              <a:rPr lang="en-CA" dirty="0" err="1"/>
              <a:t>Numérique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FDD01-A6F3-46B0-A7A5-740763964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3811" y="1904999"/>
            <a:ext cx="8915400" cy="4940194"/>
          </a:xfrm>
        </p:spPr>
        <p:txBody>
          <a:bodyPr>
            <a:normAutofit/>
          </a:bodyPr>
          <a:lstStyle/>
          <a:p>
            <a:r>
              <a:rPr lang="fr-CA" dirty="0"/>
              <a:t>250kHz est la fréquence de transmission des bits</a:t>
            </a:r>
            <a:br>
              <a:rPr lang="fr-CA" dirty="0"/>
            </a:br>
            <a:br>
              <a:rPr lang="fr-CA" dirty="0"/>
            </a:br>
            <a:br>
              <a:rPr lang="fr-CA" dirty="0"/>
            </a:br>
            <a:endParaRPr lang="fr-CA" dirty="0"/>
          </a:p>
          <a:p>
            <a:r>
              <a:rPr lang="fr-CA" dirty="0"/>
              <a:t>250kHz ÷ 4-bits = 62,5kHz  soit un pulse par symbole</a:t>
            </a:r>
            <a:br>
              <a:rPr lang="fr-CA" dirty="0"/>
            </a:br>
            <a:r>
              <a:rPr lang="fr-CA" dirty="0"/>
              <a:t>100MHz ÷ 62,5kHz = 1600  donc modulo de 1600</a:t>
            </a:r>
            <a:br>
              <a:rPr lang="fr-CA" dirty="0"/>
            </a:br>
            <a:br>
              <a:rPr lang="fr-CA" dirty="0"/>
            </a:br>
            <a:endParaRPr lang="fr-CA" dirty="0"/>
          </a:p>
          <a:p>
            <a:r>
              <a:rPr lang="fr-CA" dirty="0"/>
              <a:t>62,5kHz x 32-bits = 2MHz soit un pulse par 32-chips</a:t>
            </a:r>
            <a:br>
              <a:rPr lang="fr-CA" dirty="0"/>
            </a:br>
            <a:r>
              <a:rPr lang="fr-CA" dirty="0"/>
              <a:t>Modulo 50</a:t>
            </a:r>
            <a:br>
              <a:rPr lang="fr-CA" dirty="0"/>
            </a:br>
            <a:br>
              <a:rPr lang="fr-CA" dirty="0"/>
            </a:br>
            <a:endParaRPr lang="fr-CA" dirty="0"/>
          </a:p>
          <a:p>
            <a:r>
              <a:rPr lang="fr-CA" dirty="0"/>
              <a:t>2MHz ÷ 2 rails = 1MHz par rail, chips divisé en 2 rails</a:t>
            </a:r>
            <a:br>
              <a:rPr lang="fr-CA" dirty="0"/>
            </a:br>
            <a:r>
              <a:rPr lang="fr-CA" dirty="0"/>
              <a:t>Modulo 100</a:t>
            </a:r>
          </a:p>
          <a:p>
            <a:endParaRPr lang="fr-CA" dirty="0"/>
          </a:p>
          <a:p>
            <a:endParaRPr lang="fr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18" y="1905000"/>
            <a:ext cx="1277393" cy="4940193"/>
          </a:xfrm>
          <a:prstGeom prst="rect">
            <a:avLst/>
          </a:prstGeo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650176" y="1264555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err="1"/>
              <a:t>Calculs</a:t>
            </a:r>
            <a:r>
              <a:rPr lang="en-CA" sz="2400" dirty="0"/>
              <a:t> des </a:t>
            </a:r>
            <a:r>
              <a:rPr lang="en-CA" sz="2400" dirty="0" err="1"/>
              <a:t>horloges</a:t>
            </a:r>
            <a:r>
              <a:rPr lang="en-CA" sz="2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214416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Modem </a:t>
            </a:r>
            <a:r>
              <a:rPr lang="en-CA" dirty="0" err="1"/>
              <a:t>Numérique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8FDD01-A6F3-46B0-A7A5-7407639645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26459" y="1726220"/>
                <a:ext cx="8915400" cy="377762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fr-C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CA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CA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i="1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fr-C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CA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fr-C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A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fr-CA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fr-CA" dirty="0"/>
              </a:p>
              <a:p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fr-C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CA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CA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i="1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−4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fr-C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CA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fr-C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A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fr-CA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fr-CA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C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i="1">
                        <a:latin typeface="Cambria Math" panose="02040503050406030204" pitchFamily="18" charset="0"/>
                      </a:rPr>
                      <m:t>=2 </m:t>
                    </m:r>
                    <m:r>
                      <m:rPr>
                        <m:sty m:val="p"/>
                      </m:rPr>
                      <a:rPr lang="fr-CA">
                        <a:latin typeface="Cambria Math" panose="02040503050406030204" pitchFamily="18" charset="0"/>
                      </a:rPr>
                      <m:t>cos</m:t>
                    </m:r>
                    <m:d>
                      <m:d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fr-C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CA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fr-C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A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fr-CA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fr-CA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CA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CA" i="1">
                        <a:latin typeface="Cambria Math" panose="02040503050406030204" pitchFamily="18" charset="0"/>
                      </a:rPr>
                      <m:t>= −1</m:t>
                    </m:r>
                  </m:oMath>
                </a14:m>
                <a:endParaRPr lang="fr-CA" dirty="0"/>
              </a:p>
              <a:p>
                <a:endParaRPr lang="fr-CA" dirty="0"/>
              </a:p>
              <a:p>
                <a:endParaRPr lang="fr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8FDD01-A6F3-46B0-A7A5-7407639645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26459" y="1726220"/>
                <a:ext cx="8915400" cy="3777622"/>
              </a:xfrm>
              <a:blipFill>
                <a:blip r:embed="rId2"/>
                <a:stretch>
                  <a:fillRect l="-4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623047" y="1264555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err="1"/>
              <a:t>Calculs</a:t>
            </a:r>
            <a:r>
              <a:rPr lang="en-CA" sz="2400" dirty="0"/>
              <a:t> des sinus (</a:t>
            </a:r>
            <a:r>
              <a:rPr lang="en-CA" sz="2400" dirty="0" err="1"/>
              <a:t>vecteurs</a:t>
            </a:r>
            <a:r>
              <a:rPr lang="en-CA" sz="2400" dirty="0"/>
              <a:t> </a:t>
            </a:r>
            <a:r>
              <a:rPr lang="en-CA" sz="2400" dirty="0" err="1"/>
              <a:t>tournants</a:t>
            </a:r>
            <a:r>
              <a:rPr lang="en-CA" sz="2400" dirty="0"/>
              <a:t>):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37" y="3797963"/>
            <a:ext cx="10238946" cy="295020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645" y="1292926"/>
            <a:ext cx="4049238" cy="250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64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Modem </a:t>
            </a:r>
            <a:r>
              <a:rPr lang="en-CA" dirty="0" err="1"/>
              <a:t>Numérique</a:t>
            </a:r>
            <a:endParaRPr lang="en-C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8FDD01-A6F3-46B0-A7A5-7407639645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89211" y="1726221"/>
                <a:ext cx="9179235" cy="4852710"/>
              </a:xfrm>
            </p:spPr>
            <p:txBody>
              <a:bodyPr>
                <a:normAutofit/>
              </a:bodyPr>
              <a:lstStyle/>
              <a:p>
                <a:r>
                  <a:rPr lang="fr-CA" dirty="0"/>
                  <a:t>1 MHz ÷ 2 = 500 kHz, car un demi-sinus vaut maintenant 1-bit</a:t>
                </a:r>
                <a:br>
                  <a:rPr lang="fr-CA" dirty="0"/>
                </a:br>
                <a:endParaRPr lang="en-CA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fr-CA" i="1" smtClean="0">
                        <a:latin typeface="Cambria Math" panose="02040503050406030204" pitchFamily="18" charset="0"/>
                      </a:rPr>
                      <m:t>𝑐𝑜𝑠</m:t>
                    </m:r>
                  </m:oMath>
                </a14:m>
                <a:r>
                  <a:rPr lang="fr-CA" dirty="0"/>
                  <a:t> de </a:t>
                </a: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r-CA" dirty="0"/>
                  <a:t> =  10,7 MHz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dirty="0"/>
                  <a:t>= 100 MHz</a:t>
                </a:r>
                <a:br>
                  <a:rPr lang="fr-CA" dirty="0"/>
                </a:b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fr-CA" dirty="0"/>
                  <a:t>= 0,782390810576588	</a:t>
                </a: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r>
                  <a:rPr lang="fr-CA" dirty="0"/>
                  <a:t>= 0,224270760949381</a:t>
                </a:r>
                <a:br>
                  <a:rPr lang="fr-CA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C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dirty="0"/>
                  <a:t> = 1,564781621153176</a:t>
                </a:r>
              </a:p>
              <a:p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𝑐𝑜𝑠</m:t>
                    </m:r>
                  </m:oMath>
                </a14:m>
                <a:r>
                  <a:rPr lang="fr-CA" dirty="0"/>
                  <a:t> de </a:t>
                </a: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r-CA" dirty="0"/>
                  <a:t> =  500 kHz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fr-CA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dirty="0"/>
                  <a:t>= 100 MHz</a:t>
                </a:r>
                <a:br>
                  <a:rPr lang="fr-CA" dirty="0"/>
                </a:b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fr-CA" dirty="0"/>
                  <a:t>= 0,999506560365732	</a:t>
                </a: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r>
                  <a:rPr lang="fr-CA" dirty="0"/>
                  <a:t>= 0,998026728428272</a:t>
                </a:r>
                <a:br>
                  <a:rPr lang="fr-CA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C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dirty="0"/>
                  <a:t> = 1,999013120731463</a:t>
                </a:r>
              </a:p>
              <a:p>
                <a14:m>
                  <m:oMath xmlns:m="http://schemas.openxmlformats.org/officeDocument/2006/math">
                    <m:r>
                      <a:rPr lang="fr-CA" b="0" i="1" smtClean="0">
                        <a:latin typeface="Cambria Math" panose="02040503050406030204" pitchFamily="18" charset="0"/>
                      </a:rPr>
                      <m:t>𝑠𝑖𝑛</m:t>
                    </m:r>
                  </m:oMath>
                </a14:m>
                <a:r>
                  <a:rPr lang="fr-CA" dirty="0"/>
                  <a:t> de </a:t>
                </a: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r-CA" dirty="0"/>
                  <a:t> =  10,7 MHz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fr-CA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dirty="0"/>
                  <a:t>= 100 MHz</a:t>
                </a:r>
                <a:br>
                  <a:rPr lang="fr-CA" dirty="0"/>
                </a:b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fr-CA" dirty="0"/>
                  <a:t>= 0,622787780488113	</a:t>
                </a: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r>
                  <a:rPr lang="fr-CA" dirty="0"/>
                  <a:t>= 0,974526872786577</a:t>
                </a:r>
                <a:br>
                  <a:rPr lang="fr-CA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C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dirty="0"/>
                  <a:t> = 1,564781621153176</a:t>
                </a:r>
                <a:endParaRPr lang="fr-CA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fr-CA" b="0" i="1" smtClean="0">
                        <a:latin typeface="Cambria Math" panose="02040503050406030204" pitchFamily="18" charset="0"/>
                      </a:rPr>
                      <m:t>𝑠𝑖𝑛</m:t>
                    </m:r>
                  </m:oMath>
                </a14:m>
                <a:r>
                  <a:rPr lang="fr-CA" dirty="0"/>
                  <a:t> de </a:t>
                </a: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r-CA" dirty="0"/>
                  <a:t> =  500 kHz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fr-CA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dirty="0"/>
                  <a:t>= 100 MHz</a:t>
                </a:r>
                <a:br>
                  <a:rPr lang="fr-CA" dirty="0"/>
                </a:b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fr-CA" dirty="0"/>
                  <a:t>= 0,031410759078128	</a:t>
                </a: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r>
                  <a:rPr lang="fr-CA" dirty="0"/>
                  <a:t>= 0,062790519529314</a:t>
                </a:r>
                <a:br>
                  <a:rPr lang="fr-CA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C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dirty="0"/>
                  <a:t> = 1,999013120731463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8FDD01-A6F3-46B0-A7A5-7407639645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1" y="1726221"/>
                <a:ext cx="9179235" cy="4852710"/>
              </a:xfrm>
              <a:blipFill>
                <a:blip r:embed="rId2"/>
                <a:stretch>
                  <a:fillRect l="-465" t="-62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623047" y="1264555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err="1"/>
              <a:t>Calculs</a:t>
            </a:r>
            <a:r>
              <a:rPr lang="en-CA" sz="2400" dirty="0"/>
              <a:t> des sinus:</a:t>
            </a:r>
          </a:p>
        </p:txBody>
      </p:sp>
    </p:spTree>
    <p:extLst>
      <p:ext uri="{BB962C8B-B14F-4D97-AF65-F5344CB8AC3E}">
        <p14:creationId xmlns:p14="http://schemas.microsoft.com/office/powerpoint/2010/main" val="4001573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Modem </a:t>
            </a:r>
            <a:r>
              <a:rPr lang="en-CA" dirty="0" err="1"/>
              <a:t>Numérique</a:t>
            </a:r>
            <a:endParaRPr lang="en-CA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04" y="1905000"/>
            <a:ext cx="8548284" cy="4810891"/>
          </a:xfr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623047" y="1264555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err="1"/>
              <a:t>Calculs</a:t>
            </a:r>
            <a:r>
              <a:rPr lang="en-CA" sz="2400" dirty="0"/>
              <a:t> des sinus:</a:t>
            </a:r>
          </a:p>
        </p:txBody>
      </p:sp>
    </p:spTree>
    <p:extLst>
      <p:ext uri="{BB962C8B-B14F-4D97-AF65-F5344CB8AC3E}">
        <p14:creationId xmlns:p14="http://schemas.microsoft.com/office/powerpoint/2010/main" val="243621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Modem </a:t>
            </a:r>
            <a:r>
              <a:rPr lang="en-CA" dirty="0" err="1"/>
              <a:t>Numérique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8FDD01-A6F3-46B0-A7A5-7407639645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89212" y="2369596"/>
                <a:ext cx="8915400" cy="3777622"/>
              </a:xfrm>
            </p:spPr>
            <p:txBody>
              <a:bodyPr>
                <a:normAutofit/>
              </a:bodyPr>
              <a:lstStyle/>
              <a:p>
                <a:r>
                  <a:rPr lang="fr-CA" dirty="0"/>
                  <a:t>Forme du transmetteur O-QPSK vu dans l’APP 5</a:t>
                </a:r>
                <a:br>
                  <a:rPr lang="fr-CA" dirty="0"/>
                </a:br>
                <a:endParaRPr lang="fr-CA" dirty="0"/>
              </a:p>
              <a:p>
                <a:r>
                  <a:rPr lang="fr-CA" dirty="0"/>
                  <a:t>Fréquence des demi-sinus 1MHz ÷ 2 = 500kHz</a:t>
                </a:r>
                <a:br>
                  <a:rPr lang="fr-CA" dirty="0"/>
                </a:br>
                <a:endParaRPr lang="fr-CA" dirty="0"/>
              </a:p>
              <a:p>
                <a:r>
                  <a:rPr lang="fr-CA" dirty="0"/>
                  <a:t>Ajout d’un délais de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C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CA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num>
                      <m:den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fr-CA" b="0" dirty="0"/>
                  <a:t> sur le rail Q</a:t>
                </a:r>
              </a:p>
              <a:p>
                <a:endParaRPr lang="fr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98FDD01-A6F3-46B0-A7A5-7407639645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2369596"/>
                <a:ext cx="8915400" cy="3777622"/>
              </a:xfrm>
              <a:blipFill rotWithShape="0">
                <a:blip r:embed="rId2"/>
                <a:stretch>
                  <a:fillRect l="-479" t="-969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685800" y="1907931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Liens entre les APPs et la solution:</a:t>
            </a:r>
          </a:p>
        </p:txBody>
      </p:sp>
    </p:spTree>
    <p:extLst>
      <p:ext uri="{BB962C8B-B14F-4D97-AF65-F5344CB8AC3E}">
        <p14:creationId xmlns:p14="http://schemas.microsoft.com/office/powerpoint/2010/main" val="1265434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65" y="1468491"/>
            <a:ext cx="10454824" cy="435046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 txBox="1">
            <a:spLocks/>
          </p:cNvSpPr>
          <p:nvPr/>
        </p:nvSpPr>
        <p:spPr>
          <a:xfrm>
            <a:off x="2644202" y="82196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A"/>
              <a:t>Modem Numérique</a:t>
            </a:r>
            <a:endParaRPr lang="en-CA" dirty="0"/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1519519" y="722641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Transformation de la </a:t>
            </a:r>
            <a:r>
              <a:rPr lang="en-CA" sz="2400" dirty="0" err="1"/>
              <a:t>trame</a:t>
            </a:r>
            <a:r>
              <a:rPr lang="en-CA" sz="2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529928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Modem </a:t>
            </a:r>
            <a:r>
              <a:rPr lang="en-CA" dirty="0" err="1"/>
              <a:t>Numérique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FDD01-A6F3-46B0-A7A5-740763964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369596"/>
            <a:ext cx="8915400" cy="3777622"/>
          </a:xfrm>
        </p:spPr>
        <p:txBody>
          <a:bodyPr>
            <a:normAutofit/>
          </a:bodyPr>
          <a:lstStyle/>
          <a:p>
            <a:r>
              <a:rPr lang="fr-CA" dirty="0"/>
              <a:t>Registre à décalage </a:t>
            </a:r>
            <a:br>
              <a:rPr lang="fr-CA" dirty="0"/>
            </a:br>
            <a:endParaRPr lang="fr-CA" dirty="0"/>
          </a:p>
          <a:p>
            <a:r>
              <a:rPr lang="fr-CA" dirty="0"/>
              <a:t>Multiplication des bits par leur valeur respectives</a:t>
            </a:r>
            <a:br>
              <a:rPr lang="fr-CA" dirty="0"/>
            </a:br>
            <a:endParaRPr lang="fr-CA" dirty="0"/>
          </a:p>
          <a:p>
            <a:r>
              <a:rPr lang="fr-CA" dirty="0"/>
              <a:t>Somme de ces résultats donnant une valeur de symbole</a:t>
            </a:r>
          </a:p>
          <a:p>
            <a:endParaRPr lang="fr-CA" dirty="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685800" y="1907931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Transformation de la </a:t>
            </a:r>
            <a:r>
              <a:rPr lang="en-CA" sz="2400" dirty="0" err="1"/>
              <a:t>trame</a:t>
            </a:r>
            <a:r>
              <a:rPr lang="en-CA" sz="2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477050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02" y="82196"/>
            <a:ext cx="8911687" cy="1280890"/>
          </a:xfrm>
        </p:spPr>
        <p:txBody>
          <a:bodyPr/>
          <a:lstStyle/>
          <a:p>
            <a:r>
              <a:rPr lang="en-CA" dirty="0"/>
              <a:t>Modem </a:t>
            </a:r>
            <a:r>
              <a:rPr lang="en-CA" dirty="0" err="1"/>
              <a:t>Numérique</a:t>
            </a:r>
            <a:endParaRPr lang="en-CA" dirty="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1519519" y="722641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Transformation de la </a:t>
            </a:r>
            <a:r>
              <a:rPr lang="en-CA" sz="2400" dirty="0" err="1"/>
              <a:t>trame</a:t>
            </a:r>
            <a:r>
              <a:rPr lang="en-CA" sz="2400" dirty="0"/>
              <a:t>: Bit to symbol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4" y="1291883"/>
            <a:ext cx="6936349" cy="357607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683"/>
          <a:stretch/>
        </p:blipFill>
        <p:spPr>
          <a:xfrm>
            <a:off x="4357399" y="4286993"/>
            <a:ext cx="7716664" cy="248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57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02" y="82196"/>
            <a:ext cx="8911687" cy="1280890"/>
          </a:xfrm>
        </p:spPr>
        <p:txBody>
          <a:bodyPr/>
          <a:lstStyle/>
          <a:p>
            <a:r>
              <a:rPr lang="en-CA" dirty="0"/>
              <a:t>Modem </a:t>
            </a:r>
            <a:r>
              <a:rPr lang="en-CA" dirty="0" err="1"/>
              <a:t>Numérique</a:t>
            </a:r>
            <a:endParaRPr lang="en-CA" dirty="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1519519" y="722641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Transformation de la </a:t>
            </a:r>
            <a:r>
              <a:rPr lang="en-CA" sz="2400" dirty="0" err="1"/>
              <a:t>trame</a:t>
            </a:r>
            <a:r>
              <a:rPr lang="en-CA" sz="2400" dirty="0"/>
              <a:t>: Symbol to chip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03" y="1174531"/>
            <a:ext cx="6246946" cy="568346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049" y="3007437"/>
            <a:ext cx="5814951" cy="385056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98FDD01-A6F3-46B0-A7A5-740763964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8841" y="1271120"/>
            <a:ext cx="5267730" cy="1557537"/>
          </a:xfrm>
        </p:spPr>
        <p:txBody>
          <a:bodyPr>
            <a:normAutofit/>
          </a:bodyPr>
          <a:lstStyle/>
          <a:p>
            <a:r>
              <a:rPr lang="fr-CA" dirty="0"/>
              <a:t>Choix du chip via un multiplexeur et un symbole</a:t>
            </a:r>
          </a:p>
        </p:txBody>
      </p:sp>
    </p:spTree>
    <p:extLst>
      <p:ext uri="{BB962C8B-B14F-4D97-AF65-F5344CB8AC3E}">
        <p14:creationId xmlns:p14="http://schemas.microsoft.com/office/powerpoint/2010/main" val="2489108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36A-66E0-4644-AB8F-8DCB79605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Architecture </a:t>
            </a:r>
            <a:r>
              <a:rPr lang="en-CA" dirty="0" err="1"/>
              <a:t>Globale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0134EC-F451-4D02-B3E6-A1B9A23CE0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43" y="2714625"/>
            <a:ext cx="11138670" cy="2180895"/>
          </a:xfrm>
        </p:spPr>
      </p:pic>
    </p:spTree>
    <p:extLst>
      <p:ext uri="{BB962C8B-B14F-4D97-AF65-F5344CB8AC3E}">
        <p14:creationId xmlns:p14="http://schemas.microsoft.com/office/powerpoint/2010/main" val="1477707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02" y="82196"/>
            <a:ext cx="8911687" cy="1280890"/>
          </a:xfrm>
        </p:spPr>
        <p:txBody>
          <a:bodyPr/>
          <a:lstStyle/>
          <a:p>
            <a:r>
              <a:rPr lang="en-CA" dirty="0"/>
              <a:t>Modem </a:t>
            </a:r>
            <a:r>
              <a:rPr lang="en-CA" dirty="0" err="1"/>
              <a:t>Numérique</a:t>
            </a:r>
            <a:endParaRPr lang="en-CA" dirty="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1519519" y="722641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Transformation de la </a:t>
            </a:r>
            <a:r>
              <a:rPr lang="en-CA" sz="2400" dirty="0" err="1"/>
              <a:t>trame</a:t>
            </a:r>
            <a:r>
              <a:rPr lang="en-CA" sz="2400" dirty="0"/>
              <a:t>: Chip to I/Q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06" y="1273696"/>
            <a:ext cx="6417790" cy="295413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696" y="2885704"/>
            <a:ext cx="5476084" cy="38297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C98FDD01-A6F3-46B0-A7A5-7407639645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36696" y="1328167"/>
                <a:ext cx="5267730" cy="1557537"/>
              </a:xfrm>
            </p:spPr>
            <p:txBody>
              <a:bodyPr>
                <a:normAutofit/>
              </a:bodyPr>
              <a:lstStyle/>
              <a:p>
                <a:r>
                  <a:rPr lang="fr-CA" dirty="0"/>
                  <a:t>Séparation des bits sur la rail I et la rail Q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𝑀𝐻𝑧</m:t>
                        </m:r>
                      </m:den>
                    </m:f>
                    <m:r>
                      <a:rPr lang="en-CA" b="0" i="1" smtClean="0">
                        <a:latin typeface="Cambria Math" panose="02040503050406030204" pitchFamily="18" charset="0"/>
                      </a:rPr>
                      <m:t> ÷2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÷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𝑛𝑠</m:t>
                    </m:r>
                  </m:oMath>
                </a14:m>
                <a:r>
                  <a:rPr lang="fr-CA" dirty="0"/>
                  <a:t> = 50 délais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xmlns="" id="{C98FDD01-A6F3-46B0-A7A5-7407639645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36696" y="1328167"/>
                <a:ext cx="5267730" cy="1557537"/>
              </a:xfrm>
              <a:blipFill rotWithShape="0">
                <a:blip r:embed="rId4"/>
                <a:stretch>
                  <a:fillRect l="-810" t="-2353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1723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02" y="82196"/>
            <a:ext cx="8911687" cy="1280890"/>
          </a:xfrm>
        </p:spPr>
        <p:txBody>
          <a:bodyPr/>
          <a:lstStyle/>
          <a:p>
            <a:r>
              <a:rPr lang="en-CA" dirty="0"/>
              <a:t>Modem </a:t>
            </a:r>
            <a:r>
              <a:rPr lang="en-CA" dirty="0" err="1"/>
              <a:t>Numérique</a:t>
            </a:r>
            <a:endParaRPr lang="en-CA" dirty="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1519519" y="722641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Modulation O-QPSK rail I: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87" y="1824751"/>
            <a:ext cx="10873902" cy="430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567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02" y="82196"/>
            <a:ext cx="8911687" cy="1280890"/>
          </a:xfrm>
        </p:spPr>
        <p:txBody>
          <a:bodyPr/>
          <a:lstStyle/>
          <a:p>
            <a:r>
              <a:rPr lang="en-CA" dirty="0"/>
              <a:t>Modem </a:t>
            </a:r>
            <a:r>
              <a:rPr lang="en-CA" dirty="0" err="1"/>
              <a:t>Numérique</a:t>
            </a:r>
            <a:endParaRPr lang="en-CA" dirty="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1519519" y="722641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Modulation O-QPSK rail Q: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579419"/>
            <a:ext cx="10772118" cy="454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196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02" y="82196"/>
            <a:ext cx="8911687" cy="1280890"/>
          </a:xfrm>
        </p:spPr>
        <p:txBody>
          <a:bodyPr/>
          <a:lstStyle/>
          <a:p>
            <a:r>
              <a:rPr lang="en-CA" dirty="0"/>
              <a:t>Modem </a:t>
            </a:r>
            <a:r>
              <a:rPr lang="en-CA" dirty="0" err="1"/>
              <a:t>Numérique</a:t>
            </a:r>
            <a:endParaRPr lang="en-CA" dirty="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1519519" y="722641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Modulation O-QPSK: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594" y="1184306"/>
            <a:ext cx="8112612" cy="567369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98FDD01-A6F3-46B0-A7A5-740763964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9190" y="1452476"/>
            <a:ext cx="8915400" cy="5494914"/>
          </a:xfrm>
        </p:spPr>
        <p:txBody>
          <a:bodyPr>
            <a:normAutofit/>
          </a:bodyPr>
          <a:lstStyle/>
          <a:p>
            <a:r>
              <a:rPr lang="fr-CA" dirty="0"/>
              <a:t>I formé</a:t>
            </a:r>
            <a:br>
              <a:rPr lang="fr-CA" dirty="0"/>
            </a:br>
            <a:br>
              <a:rPr lang="fr-CA" dirty="0"/>
            </a:br>
            <a:br>
              <a:rPr lang="fr-CA" dirty="0"/>
            </a:br>
            <a:endParaRPr lang="fr-CA" dirty="0"/>
          </a:p>
          <a:p>
            <a:r>
              <a:rPr lang="fr-CA" dirty="0"/>
              <a:t>Q formé</a:t>
            </a:r>
            <a:br>
              <a:rPr lang="fr-CA" dirty="0"/>
            </a:br>
            <a:br>
              <a:rPr lang="fr-CA" dirty="0"/>
            </a:br>
            <a:br>
              <a:rPr lang="fr-CA" dirty="0"/>
            </a:br>
            <a:endParaRPr lang="fr-CA" dirty="0"/>
          </a:p>
          <a:p>
            <a:r>
              <a:rPr lang="fr-CA" dirty="0"/>
              <a:t>I modulé</a:t>
            </a:r>
            <a:br>
              <a:rPr lang="fr-CA" dirty="0"/>
            </a:br>
            <a:br>
              <a:rPr lang="fr-CA" dirty="0"/>
            </a:br>
            <a:endParaRPr lang="fr-CA" dirty="0"/>
          </a:p>
          <a:p>
            <a:r>
              <a:rPr lang="en-CA" dirty="0"/>
              <a:t>Q </a:t>
            </a:r>
            <a:r>
              <a:rPr lang="en-CA" dirty="0" err="1"/>
              <a:t>modulé</a:t>
            </a:r>
            <a:br>
              <a:rPr lang="en-CA" dirty="0"/>
            </a:br>
            <a:br>
              <a:rPr lang="en-CA" dirty="0"/>
            </a:br>
            <a:br>
              <a:rPr lang="en-CA" dirty="0"/>
            </a:br>
            <a:endParaRPr lang="en-CA" dirty="0"/>
          </a:p>
          <a:p>
            <a:r>
              <a:rPr lang="en-CA" dirty="0"/>
              <a:t>I + Q</a:t>
            </a:r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033071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F6E75-2A45-4CD7-A89B-35B31D4D4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Protocole</a:t>
            </a:r>
            <a:r>
              <a:rPr lang="en-CA" dirty="0"/>
              <a:t> - </a:t>
            </a:r>
            <a:r>
              <a:rPr lang="en-CA" dirty="0" err="1"/>
              <a:t>Défis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5ED72-9909-4FA1-907A-DAF78FD34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Distinction des </a:t>
            </a:r>
            <a:r>
              <a:rPr lang="en-CA" dirty="0" err="1"/>
              <a:t>signaux</a:t>
            </a:r>
            <a:r>
              <a:rPr lang="en-CA" dirty="0"/>
              <a:t> pour </a:t>
            </a:r>
            <a:r>
              <a:rPr lang="en-CA" dirty="0" err="1"/>
              <a:t>chaque</a:t>
            </a:r>
            <a:r>
              <a:rPr lang="en-CA" dirty="0"/>
              <a:t> </a:t>
            </a:r>
            <a:r>
              <a:rPr lang="en-CA" dirty="0" err="1"/>
              <a:t>ruche</a:t>
            </a:r>
            <a:endParaRPr lang="en-CA" dirty="0"/>
          </a:p>
          <a:p>
            <a:endParaRPr lang="en-CA" dirty="0"/>
          </a:p>
          <a:p>
            <a:r>
              <a:rPr lang="en-CA" dirty="0"/>
              <a:t> Reconnaissance des </a:t>
            </a:r>
            <a:r>
              <a:rPr lang="en-CA" dirty="0" err="1"/>
              <a:t>différentes</a:t>
            </a:r>
            <a:r>
              <a:rPr lang="en-CA" dirty="0"/>
              <a:t> </a:t>
            </a:r>
            <a:r>
              <a:rPr lang="en-CA" dirty="0" err="1"/>
              <a:t>commandes</a:t>
            </a:r>
            <a:endParaRPr lang="en-CA" dirty="0"/>
          </a:p>
          <a:p>
            <a:endParaRPr lang="en-CA" dirty="0"/>
          </a:p>
          <a:p>
            <a:r>
              <a:rPr lang="en-CA" dirty="0" err="1"/>
              <a:t>Vérification</a:t>
            </a:r>
            <a:r>
              <a:rPr lang="en-CA" dirty="0"/>
              <a:t> de </a:t>
            </a:r>
            <a:r>
              <a:rPr lang="en-CA" dirty="0" err="1"/>
              <a:t>l’état</a:t>
            </a:r>
            <a:r>
              <a:rPr lang="en-CA" dirty="0"/>
              <a:t> des </a:t>
            </a:r>
            <a:r>
              <a:rPr lang="en-CA" dirty="0" err="1"/>
              <a:t>ruches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16399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F6E75-2A45-4CD7-A89B-35B31D4D4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Protocole</a:t>
            </a:r>
            <a:r>
              <a:rPr lang="en-CA" dirty="0"/>
              <a:t> -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5ED72-9909-4FA1-907A-DAF78FD34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Ajout</a:t>
            </a:r>
            <a:r>
              <a:rPr lang="en-CA" dirty="0"/>
              <a:t> d’un </a:t>
            </a:r>
            <a:r>
              <a:rPr lang="en-CA" dirty="0" err="1"/>
              <a:t>numéro</a:t>
            </a:r>
            <a:r>
              <a:rPr lang="en-CA" dirty="0"/>
              <a:t> </a:t>
            </a:r>
            <a:r>
              <a:rPr lang="en-CA" dirty="0" err="1"/>
              <a:t>d’identification</a:t>
            </a:r>
            <a:r>
              <a:rPr lang="en-CA" dirty="0"/>
              <a:t> pour </a:t>
            </a:r>
            <a:r>
              <a:rPr lang="en-CA" dirty="0" err="1"/>
              <a:t>chaque</a:t>
            </a:r>
            <a:r>
              <a:rPr lang="en-CA" dirty="0"/>
              <a:t> </a:t>
            </a:r>
            <a:r>
              <a:rPr lang="en-CA" dirty="0" err="1"/>
              <a:t>ruche</a:t>
            </a:r>
            <a:r>
              <a:rPr lang="en-CA" dirty="0"/>
              <a:t>. </a:t>
            </a:r>
            <a:r>
              <a:rPr lang="en-CA" dirty="0" err="1"/>
              <a:t>Chaque</a:t>
            </a:r>
            <a:r>
              <a:rPr lang="en-CA" dirty="0"/>
              <a:t> communication entre le </a:t>
            </a:r>
            <a:r>
              <a:rPr lang="en-CA" dirty="0" err="1"/>
              <a:t>serveur</a:t>
            </a:r>
            <a:r>
              <a:rPr lang="en-CA" dirty="0"/>
              <a:t> et </a:t>
            </a:r>
            <a:r>
              <a:rPr lang="en-CA" dirty="0" err="1"/>
              <a:t>une</a:t>
            </a:r>
            <a:r>
              <a:rPr lang="en-CA" dirty="0"/>
              <a:t> </a:t>
            </a:r>
            <a:r>
              <a:rPr lang="en-CA" dirty="0" err="1"/>
              <a:t>ruche</a:t>
            </a:r>
            <a:r>
              <a:rPr lang="en-CA" dirty="0"/>
              <a:t> </a:t>
            </a:r>
            <a:r>
              <a:rPr lang="en-CA" dirty="0" err="1"/>
              <a:t>contient</a:t>
            </a:r>
            <a:r>
              <a:rPr lang="en-CA" dirty="0"/>
              <a:t> le </a:t>
            </a:r>
            <a:r>
              <a:rPr lang="en-CA" dirty="0" err="1"/>
              <a:t>numéro</a:t>
            </a:r>
            <a:r>
              <a:rPr lang="en-CA" dirty="0"/>
              <a:t> pour la </a:t>
            </a:r>
            <a:r>
              <a:rPr lang="en-CA" dirty="0" err="1"/>
              <a:t>différencier</a:t>
            </a:r>
            <a:endParaRPr lang="en-CA" dirty="0"/>
          </a:p>
          <a:p>
            <a:endParaRPr lang="en-CA" dirty="0"/>
          </a:p>
          <a:p>
            <a:r>
              <a:rPr lang="en-CA" dirty="0"/>
              <a:t> Assignation d’un </a:t>
            </a:r>
            <a:r>
              <a:rPr lang="en-CA" dirty="0" err="1"/>
              <a:t>caractère</a:t>
            </a:r>
            <a:r>
              <a:rPr lang="en-CA" dirty="0"/>
              <a:t> pour </a:t>
            </a:r>
            <a:r>
              <a:rPr lang="en-CA" dirty="0" err="1"/>
              <a:t>chaque</a:t>
            </a:r>
            <a:r>
              <a:rPr lang="en-CA" dirty="0"/>
              <a:t> </a:t>
            </a:r>
            <a:r>
              <a:rPr lang="en-CA" dirty="0" err="1"/>
              <a:t>commande</a:t>
            </a:r>
            <a:endParaRPr lang="en-CA" dirty="0"/>
          </a:p>
          <a:p>
            <a:endParaRPr lang="en-CA" dirty="0"/>
          </a:p>
          <a:p>
            <a:r>
              <a:rPr lang="en-CA" dirty="0" err="1"/>
              <a:t>Rétroaction</a:t>
            </a:r>
            <a:r>
              <a:rPr lang="en-CA" dirty="0"/>
              <a:t> des </a:t>
            </a:r>
            <a:r>
              <a:rPr lang="en-CA" dirty="0" err="1"/>
              <a:t>ruches</a:t>
            </a:r>
            <a:r>
              <a:rPr lang="en-CA" dirty="0"/>
              <a:t> </a:t>
            </a:r>
            <a:r>
              <a:rPr lang="en-CA" dirty="0" err="1"/>
              <a:t>lorsqu’une</a:t>
            </a:r>
            <a:r>
              <a:rPr lang="en-CA" dirty="0"/>
              <a:t> </a:t>
            </a:r>
            <a:r>
              <a:rPr lang="en-CA" dirty="0" err="1"/>
              <a:t>commande</a:t>
            </a:r>
            <a:r>
              <a:rPr lang="en-CA" dirty="0"/>
              <a:t> </a:t>
            </a:r>
            <a:r>
              <a:rPr lang="en-CA" dirty="0" err="1"/>
              <a:t>est</a:t>
            </a:r>
            <a:r>
              <a:rPr lang="en-CA" dirty="0"/>
              <a:t> </a:t>
            </a:r>
            <a:r>
              <a:rPr lang="en-CA" dirty="0" err="1"/>
              <a:t>envoyée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95757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6D023-FF4C-48F9-8D0D-C84356743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Protocole</a:t>
            </a:r>
            <a:r>
              <a:rPr lang="en-CA" dirty="0"/>
              <a:t> - </a:t>
            </a:r>
            <a:r>
              <a:rPr lang="en-CA" dirty="0" err="1"/>
              <a:t>Implémentation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7987B6-124D-4E7D-B1AE-AF7488C59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51" y="4953001"/>
            <a:ext cx="10706100" cy="1562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BCD14-BC2A-494D-A73F-A1F55D6C0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851" y="2637621"/>
            <a:ext cx="3086100" cy="15621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0FB56EB-FCFA-416B-9DAC-D19F345A9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r>
              <a:rPr lang="en-CA" dirty="0"/>
              <a:t>Communication </a:t>
            </a:r>
            <a:r>
              <a:rPr lang="en-CA" dirty="0" err="1"/>
              <a:t>Ordinateur</a:t>
            </a:r>
            <a:r>
              <a:rPr lang="en-CA" dirty="0"/>
              <a:t> -&gt; </a:t>
            </a:r>
            <a:r>
              <a:rPr lang="en-CA" dirty="0" err="1"/>
              <a:t>Serveur</a:t>
            </a:r>
            <a:r>
              <a:rPr lang="en-CA" dirty="0"/>
              <a:t> –&gt; Ruche: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Communication Ruche -&gt; </a:t>
            </a:r>
            <a:r>
              <a:rPr lang="en-CA" dirty="0" err="1"/>
              <a:t>Serveur</a:t>
            </a:r>
            <a:r>
              <a:rPr lang="en-CA" dirty="0"/>
              <a:t> -&gt; </a:t>
            </a:r>
            <a:r>
              <a:rPr lang="en-CA" dirty="0" err="1"/>
              <a:t>Ordinateur</a:t>
            </a:r>
            <a:r>
              <a:rPr lang="en-CA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59767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6D023-FF4C-48F9-8D0D-C84356743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Protocole</a:t>
            </a:r>
            <a:r>
              <a:rPr lang="en-CA" dirty="0"/>
              <a:t> - APP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0FB56EB-FCFA-416B-9DAC-D19F345A9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r>
              <a:rPr lang="en-CA" dirty="0"/>
              <a:t>APP 6:</a:t>
            </a:r>
          </a:p>
          <a:p>
            <a:pPr lvl="1"/>
            <a:r>
              <a:rPr lang="en-CA" dirty="0" err="1"/>
              <a:t>Ajout</a:t>
            </a:r>
            <a:r>
              <a:rPr lang="en-CA" dirty="0"/>
              <a:t> </a:t>
            </a:r>
            <a:r>
              <a:rPr lang="en-CA" dirty="0" err="1"/>
              <a:t>d’une</a:t>
            </a:r>
            <a:r>
              <a:rPr lang="en-CA" dirty="0"/>
              <a:t> </a:t>
            </a:r>
            <a:r>
              <a:rPr lang="en-CA" dirty="0" err="1"/>
              <a:t>entête</a:t>
            </a:r>
            <a:r>
              <a:rPr lang="en-CA" dirty="0"/>
              <a:t> et </a:t>
            </a:r>
            <a:r>
              <a:rPr lang="en-CA" dirty="0" err="1"/>
              <a:t>d’une</a:t>
            </a:r>
            <a:r>
              <a:rPr lang="en-CA" dirty="0"/>
              <a:t> queue aux </a:t>
            </a:r>
            <a:r>
              <a:rPr lang="en-CA" dirty="0" err="1"/>
              <a:t>paquets</a:t>
            </a:r>
            <a:r>
              <a:rPr lang="en-CA" dirty="0"/>
              <a:t> </a:t>
            </a:r>
            <a:r>
              <a:rPr lang="en-CA" dirty="0" err="1"/>
              <a:t>transmis</a:t>
            </a:r>
            <a:endParaRPr lang="en-CA" dirty="0"/>
          </a:p>
          <a:p>
            <a:endParaRPr lang="en-CA" dirty="0"/>
          </a:p>
          <a:p>
            <a:r>
              <a:rPr lang="en-CA" dirty="0" err="1"/>
              <a:t>Toutefois</a:t>
            </a:r>
            <a:r>
              <a:rPr lang="en-CA" dirty="0"/>
              <a:t>, le </a:t>
            </a:r>
            <a:r>
              <a:rPr lang="en-CA" dirty="0" err="1"/>
              <a:t>protocole</a:t>
            </a:r>
            <a:r>
              <a:rPr lang="en-CA" dirty="0"/>
              <a:t> a </a:t>
            </a:r>
            <a:r>
              <a:rPr lang="en-CA" dirty="0" err="1"/>
              <a:t>été</a:t>
            </a:r>
            <a:r>
              <a:rPr lang="en-CA" dirty="0"/>
              <a:t> </a:t>
            </a:r>
            <a:r>
              <a:rPr lang="en-CA" dirty="0" err="1"/>
              <a:t>implémenté</a:t>
            </a:r>
            <a:r>
              <a:rPr lang="en-CA" dirty="0"/>
              <a:t> </a:t>
            </a:r>
            <a:r>
              <a:rPr lang="en-CA" dirty="0" err="1"/>
              <a:t>avant</a:t>
            </a:r>
            <a:r>
              <a:rPr lang="en-CA" dirty="0"/>
              <a:t> de faire </a:t>
            </a:r>
            <a:r>
              <a:rPr lang="en-CA" dirty="0" err="1"/>
              <a:t>l’APP</a:t>
            </a:r>
            <a:r>
              <a:rPr lang="en-CA" dirty="0"/>
              <a:t> 6, </a:t>
            </a:r>
            <a:r>
              <a:rPr lang="en-CA" dirty="0" err="1"/>
              <a:t>donc</a:t>
            </a:r>
            <a:r>
              <a:rPr lang="en-CA" dirty="0"/>
              <a:t> </a:t>
            </a:r>
            <a:r>
              <a:rPr lang="en-CA" dirty="0" err="1"/>
              <a:t>certaines</a:t>
            </a:r>
            <a:r>
              <a:rPr lang="en-CA" dirty="0"/>
              <a:t> </a:t>
            </a:r>
            <a:r>
              <a:rPr lang="en-CA" dirty="0" err="1"/>
              <a:t>fonctionnalités</a:t>
            </a:r>
            <a:r>
              <a:rPr lang="en-CA" dirty="0"/>
              <a:t> </a:t>
            </a:r>
            <a:r>
              <a:rPr lang="en-CA" dirty="0" err="1"/>
              <a:t>seraient</a:t>
            </a:r>
            <a:r>
              <a:rPr lang="en-CA" dirty="0"/>
              <a:t> </a:t>
            </a:r>
            <a:r>
              <a:rPr lang="en-CA" dirty="0" err="1"/>
              <a:t>probablement</a:t>
            </a:r>
            <a:r>
              <a:rPr lang="en-CA"/>
              <a:t> différentes</a:t>
            </a:r>
            <a:r>
              <a:rPr lang="en-CA" dirty="0"/>
              <a:t> </a:t>
            </a:r>
            <a:r>
              <a:rPr lang="en-CA" dirty="0" err="1"/>
              <a:t>dont</a:t>
            </a:r>
            <a:r>
              <a:rPr lang="en-CA" dirty="0"/>
              <a:t>:</a:t>
            </a:r>
          </a:p>
          <a:p>
            <a:pPr lvl="1"/>
            <a:r>
              <a:rPr lang="en-CA" dirty="0"/>
              <a:t>Une </a:t>
            </a:r>
            <a:r>
              <a:rPr lang="en-CA" dirty="0" err="1"/>
              <a:t>meilleure</a:t>
            </a:r>
            <a:r>
              <a:rPr lang="en-CA" dirty="0"/>
              <a:t> </a:t>
            </a:r>
            <a:r>
              <a:rPr lang="en-CA" dirty="0" err="1"/>
              <a:t>implémentation</a:t>
            </a:r>
            <a:r>
              <a:rPr lang="en-CA" dirty="0"/>
              <a:t> de la </a:t>
            </a:r>
            <a:r>
              <a:rPr lang="en-CA" dirty="0" err="1"/>
              <a:t>gestion</a:t>
            </a:r>
            <a:r>
              <a:rPr lang="en-CA" dirty="0"/>
              <a:t> </a:t>
            </a:r>
            <a:r>
              <a:rPr lang="en-CA" dirty="0" err="1"/>
              <a:t>d’erreurs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88409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36A-66E0-4644-AB8F-8DCB79605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Architecture </a:t>
            </a:r>
            <a:r>
              <a:rPr lang="en-CA" dirty="0" err="1"/>
              <a:t>Globale</a:t>
            </a:r>
            <a:r>
              <a:rPr lang="en-CA" dirty="0"/>
              <a:t> - </a:t>
            </a:r>
            <a:r>
              <a:rPr lang="en-CA" dirty="0" err="1"/>
              <a:t>Enjeux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1C8BA9-4D5B-4077-A438-4CBFA09C3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u="sng" dirty="0" err="1"/>
              <a:t>Ordinateur</a:t>
            </a:r>
            <a:r>
              <a:rPr lang="en-CA" u="sng" dirty="0"/>
              <a:t>:</a:t>
            </a:r>
          </a:p>
          <a:p>
            <a:pPr lvl="1"/>
            <a:r>
              <a:rPr lang="en-CA" dirty="0"/>
              <a:t>Coordination des </a:t>
            </a:r>
            <a:r>
              <a:rPr lang="en-CA" dirty="0" err="1"/>
              <a:t>demandes</a:t>
            </a:r>
            <a:endParaRPr lang="en-CA" dirty="0"/>
          </a:p>
          <a:p>
            <a:pPr lvl="1"/>
            <a:r>
              <a:rPr lang="en-CA" dirty="0"/>
              <a:t>Gestion de </a:t>
            </a:r>
            <a:r>
              <a:rPr lang="en-CA" dirty="0" err="1"/>
              <a:t>l’historique</a:t>
            </a:r>
            <a:r>
              <a:rPr lang="en-CA" dirty="0"/>
              <a:t> des </a:t>
            </a:r>
            <a:r>
              <a:rPr lang="en-CA" dirty="0" err="1"/>
              <a:t>données</a:t>
            </a:r>
            <a:endParaRPr lang="en-CA" dirty="0"/>
          </a:p>
          <a:p>
            <a:r>
              <a:rPr lang="en-CA" u="sng" dirty="0" err="1"/>
              <a:t>Serveur</a:t>
            </a:r>
            <a:r>
              <a:rPr lang="en-CA" u="sng" dirty="0"/>
              <a:t>:</a:t>
            </a:r>
          </a:p>
          <a:p>
            <a:pPr lvl="1"/>
            <a:r>
              <a:rPr lang="en-CA" dirty="0"/>
              <a:t>Assurer le </a:t>
            </a:r>
            <a:r>
              <a:rPr lang="en-CA" dirty="0" err="1"/>
              <a:t>transfert</a:t>
            </a:r>
            <a:r>
              <a:rPr lang="en-CA" dirty="0"/>
              <a:t> de </a:t>
            </a:r>
            <a:r>
              <a:rPr lang="en-CA" dirty="0" err="1"/>
              <a:t>l’information</a:t>
            </a:r>
            <a:r>
              <a:rPr lang="en-CA" dirty="0"/>
              <a:t> </a:t>
            </a:r>
            <a:r>
              <a:rPr lang="en-CA" dirty="0" err="1"/>
              <a:t>vers</a:t>
            </a:r>
            <a:r>
              <a:rPr lang="en-CA" dirty="0"/>
              <a:t> les </a:t>
            </a:r>
            <a:r>
              <a:rPr lang="en-CA" dirty="0" err="1"/>
              <a:t>ruches</a:t>
            </a:r>
            <a:r>
              <a:rPr lang="en-CA" dirty="0"/>
              <a:t> (UART </a:t>
            </a:r>
            <a:r>
              <a:rPr lang="en-CA" dirty="0" err="1"/>
              <a:t>vers</a:t>
            </a:r>
            <a:r>
              <a:rPr lang="en-CA" dirty="0"/>
              <a:t> sans-fil)</a:t>
            </a:r>
          </a:p>
          <a:p>
            <a:pPr lvl="1"/>
            <a:r>
              <a:rPr lang="en-CA" dirty="0"/>
              <a:t>Coordination des communications </a:t>
            </a:r>
            <a:r>
              <a:rPr lang="en-CA" dirty="0" err="1"/>
              <a:t>vers</a:t>
            </a:r>
            <a:r>
              <a:rPr lang="en-CA" dirty="0"/>
              <a:t> </a:t>
            </a:r>
            <a:r>
              <a:rPr lang="en-CA" dirty="0" err="1"/>
              <a:t>plusieurs</a:t>
            </a:r>
            <a:r>
              <a:rPr lang="en-CA" dirty="0"/>
              <a:t> </a:t>
            </a:r>
            <a:r>
              <a:rPr lang="en-CA" dirty="0" err="1"/>
              <a:t>ruches</a:t>
            </a:r>
            <a:endParaRPr lang="en-CA" dirty="0"/>
          </a:p>
          <a:p>
            <a:r>
              <a:rPr lang="en-CA" u="sng" dirty="0"/>
              <a:t>Ruche:</a:t>
            </a:r>
          </a:p>
          <a:p>
            <a:pPr lvl="1"/>
            <a:r>
              <a:rPr lang="en-CA" dirty="0"/>
              <a:t>Assurer </a:t>
            </a:r>
            <a:r>
              <a:rPr lang="en-CA" dirty="0" err="1"/>
              <a:t>réponse</a:t>
            </a:r>
            <a:r>
              <a:rPr lang="en-CA" dirty="0"/>
              <a:t> à jour des </a:t>
            </a:r>
            <a:r>
              <a:rPr lang="en-CA" dirty="0" err="1"/>
              <a:t>capteurs</a:t>
            </a:r>
            <a:r>
              <a:rPr lang="en-CA" dirty="0"/>
              <a:t> et </a:t>
            </a:r>
            <a:r>
              <a:rPr lang="en-CA" dirty="0" err="1"/>
              <a:t>actionneurs</a:t>
            </a:r>
            <a:endParaRPr lang="en-CA" dirty="0"/>
          </a:p>
          <a:p>
            <a:pPr lvl="1"/>
            <a:r>
              <a:rPr lang="en-CA" dirty="0"/>
              <a:t>Confirmer </a:t>
            </a:r>
            <a:r>
              <a:rPr lang="en-CA" dirty="0" err="1"/>
              <a:t>l’éxécution</a:t>
            </a:r>
            <a:r>
              <a:rPr lang="en-CA" dirty="0"/>
              <a:t> des </a:t>
            </a:r>
            <a:r>
              <a:rPr lang="en-CA" dirty="0" err="1"/>
              <a:t>commandes</a:t>
            </a:r>
            <a:endParaRPr lang="en-CA" dirty="0"/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02609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36A-66E0-4644-AB8F-8DCB79605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Antennes</a:t>
            </a:r>
            <a:r>
              <a:rPr lang="en-CA" dirty="0"/>
              <a:t> – 3D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CB243-474A-4A7D-87A0-18D4236EA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490" y="1468963"/>
            <a:ext cx="8915400" cy="3777622"/>
          </a:xfrm>
        </p:spPr>
        <p:txBody>
          <a:bodyPr/>
          <a:lstStyle/>
          <a:p>
            <a:r>
              <a:rPr lang="en-CA" dirty="0" err="1"/>
              <a:t>Trouver</a:t>
            </a:r>
            <a:r>
              <a:rPr lang="en-CA" dirty="0"/>
              <a:t> documentation </a:t>
            </a:r>
            <a:r>
              <a:rPr lang="en-CA" dirty="0" err="1"/>
              <a:t>confirmant</a:t>
            </a:r>
            <a:r>
              <a:rPr lang="en-CA" dirty="0"/>
              <a:t> le design</a:t>
            </a:r>
          </a:p>
          <a:p>
            <a:r>
              <a:rPr lang="en-CA" dirty="0" err="1"/>
              <a:t>Avoir</a:t>
            </a:r>
            <a:r>
              <a:rPr lang="en-CA" dirty="0"/>
              <a:t> </a:t>
            </a:r>
            <a:r>
              <a:rPr lang="en-CA" dirty="0" err="1"/>
              <a:t>une</a:t>
            </a:r>
            <a:r>
              <a:rPr lang="en-CA" dirty="0"/>
              <a:t> </a:t>
            </a:r>
            <a:r>
              <a:rPr lang="en-CA" dirty="0" err="1"/>
              <a:t>directivité</a:t>
            </a:r>
            <a:r>
              <a:rPr lang="en-CA" dirty="0"/>
              <a:t> (Ruche </a:t>
            </a:r>
            <a:r>
              <a:rPr lang="en-CA" dirty="0" err="1"/>
              <a:t>vers</a:t>
            </a:r>
            <a:r>
              <a:rPr lang="en-CA" dirty="0"/>
              <a:t> </a:t>
            </a:r>
            <a:r>
              <a:rPr lang="en-CA" dirty="0" err="1"/>
              <a:t>Serveur</a:t>
            </a:r>
            <a:r>
              <a:rPr lang="en-CA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B4E6AA-80A5-43B7-8A3B-BC40BD2FD27C}"/>
              </a:ext>
            </a:extLst>
          </p:cNvPr>
          <p:cNvSpPr txBox="1"/>
          <p:nvPr/>
        </p:nvSpPr>
        <p:spPr>
          <a:xfrm>
            <a:off x="9069228" y="2589266"/>
            <a:ext cx="3122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Coefficient de </a:t>
            </a:r>
            <a:r>
              <a:rPr lang="en-CA" dirty="0" err="1"/>
              <a:t>réflexion</a:t>
            </a:r>
            <a:r>
              <a:rPr lang="en-CA" dirty="0"/>
              <a:t> </a:t>
            </a:r>
            <a:r>
              <a:rPr lang="en-CA" dirty="0" err="1"/>
              <a:t>dans</a:t>
            </a:r>
            <a:r>
              <a:rPr lang="en-CA" dirty="0"/>
              <a:t> la </a:t>
            </a:r>
            <a:r>
              <a:rPr lang="en-CA" dirty="0" err="1"/>
              <a:t>bande</a:t>
            </a:r>
            <a:r>
              <a:rPr lang="en-CA" dirty="0"/>
              <a:t> ISM:</a:t>
            </a:r>
          </a:p>
          <a:p>
            <a:r>
              <a:rPr lang="en-CA" dirty="0"/>
              <a:t>de -13,84dB à – 19,77dB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8CBFB6-5EAC-4BDF-8539-25333E89EB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89"/>
          <a:stretch/>
        </p:blipFill>
        <p:spPr>
          <a:xfrm>
            <a:off x="1153825" y="2321169"/>
            <a:ext cx="7844534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57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36A-66E0-4644-AB8F-8DCB79605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Antennes</a:t>
            </a:r>
            <a:r>
              <a:rPr lang="en-CA" dirty="0"/>
              <a:t> - </a:t>
            </a:r>
            <a:r>
              <a:rPr lang="en-CA" dirty="0" err="1"/>
              <a:t>Planaires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CB243-474A-4A7D-87A0-18D4236EA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490" y="1468963"/>
            <a:ext cx="8915400" cy="3777622"/>
          </a:xfrm>
        </p:spPr>
        <p:txBody>
          <a:bodyPr/>
          <a:lstStyle/>
          <a:p>
            <a:r>
              <a:rPr lang="en-CA" dirty="0"/>
              <a:t>Temps </a:t>
            </a:r>
            <a:r>
              <a:rPr lang="en-CA" dirty="0" err="1"/>
              <a:t>d’adaptation</a:t>
            </a:r>
            <a:r>
              <a:rPr lang="en-CA" dirty="0"/>
              <a:t> avec ADS</a:t>
            </a:r>
          </a:p>
          <a:p>
            <a:r>
              <a:rPr lang="en-CA" dirty="0"/>
              <a:t>Deux </a:t>
            </a:r>
            <a:r>
              <a:rPr lang="en-CA" dirty="0" err="1"/>
              <a:t>modèles</a:t>
            </a:r>
            <a:r>
              <a:rPr lang="en-CA" dirty="0"/>
              <a:t> </a:t>
            </a:r>
            <a:r>
              <a:rPr lang="en-CA" dirty="0" err="1"/>
              <a:t>différents</a:t>
            </a:r>
            <a:r>
              <a:rPr lang="en-CA" dirty="0"/>
              <a:t> par </a:t>
            </a:r>
            <a:r>
              <a:rPr lang="en-CA" dirty="0" err="1"/>
              <a:t>précaution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C18C1-C5D7-480C-8F79-59D00B690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48" y="2733627"/>
            <a:ext cx="2113523" cy="1406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A885DE-18E1-40B6-BA7F-A023E43478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50" y="4695165"/>
            <a:ext cx="1723118" cy="17331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1B2C59-35C7-462B-A7C7-D1097122CB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776" y="2489646"/>
            <a:ext cx="3435221" cy="18941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F26499-29A0-4245-B39C-683E323178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775" y="4487396"/>
            <a:ext cx="3435221" cy="21486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B1D7C9-CE29-4665-B674-E6CC08883D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651" y="4568679"/>
            <a:ext cx="2662201" cy="19860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E4A6C5-AE44-4CE6-9BB0-4BF14EC147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651" y="2435956"/>
            <a:ext cx="2645753" cy="19860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0B4E6AA-80A5-43B7-8A3B-BC40BD2FD27C}"/>
              </a:ext>
            </a:extLst>
          </p:cNvPr>
          <p:cNvSpPr txBox="1"/>
          <p:nvPr/>
        </p:nvSpPr>
        <p:spPr>
          <a:xfrm>
            <a:off x="9446404" y="2967335"/>
            <a:ext cx="28027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Coefficient de </a:t>
            </a:r>
            <a:r>
              <a:rPr lang="en-CA" dirty="0" err="1"/>
              <a:t>réflexion</a:t>
            </a:r>
            <a:r>
              <a:rPr lang="en-CA" dirty="0"/>
              <a:t> </a:t>
            </a:r>
            <a:r>
              <a:rPr lang="en-CA" dirty="0" err="1"/>
              <a:t>dans</a:t>
            </a:r>
            <a:r>
              <a:rPr lang="en-CA" dirty="0"/>
              <a:t> la </a:t>
            </a:r>
            <a:r>
              <a:rPr lang="en-CA" dirty="0" err="1"/>
              <a:t>bande</a:t>
            </a:r>
            <a:r>
              <a:rPr lang="en-CA" dirty="0"/>
              <a:t> ISM:</a:t>
            </a:r>
          </a:p>
          <a:p>
            <a:r>
              <a:rPr lang="en-CA" dirty="0"/>
              <a:t>de -3,19dB à – 8,54dB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B0E7E5-E4D4-4B77-AF54-E25BB74A7393}"/>
              </a:ext>
            </a:extLst>
          </p:cNvPr>
          <p:cNvSpPr txBox="1"/>
          <p:nvPr/>
        </p:nvSpPr>
        <p:spPr>
          <a:xfrm>
            <a:off x="9489646" y="5100057"/>
            <a:ext cx="28027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Coefficient de </a:t>
            </a:r>
            <a:r>
              <a:rPr lang="en-CA" dirty="0" err="1"/>
              <a:t>réflexion</a:t>
            </a:r>
            <a:r>
              <a:rPr lang="en-CA" dirty="0"/>
              <a:t> </a:t>
            </a:r>
            <a:r>
              <a:rPr lang="en-CA" dirty="0" err="1"/>
              <a:t>dans</a:t>
            </a:r>
            <a:r>
              <a:rPr lang="en-CA" dirty="0"/>
              <a:t> la </a:t>
            </a:r>
            <a:r>
              <a:rPr lang="en-CA" dirty="0" err="1"/>
              <a:t>bande</a:t>
            </a:r>
            <a:r>
              <a:rPr lang="en-CA" dirty="0"/>
              <a:t> ISM:</a:t>
            </a:r>
          </a:p>
          <a:p>
            <a:r>
              <a:rPr lang="en-CA" dirty="0"/>
              <a:t>de -21,69dB à -24,92dB</a:t>
            </a:r>
          </a:p>
        </p:txBody>
      </p:sp>
    </p:spTree>
    <p:extLst>
      <p:ext uri="{BB962C8B-B14F-4D97-AF65-F5344CB8AC3E}">
        <p14:creationId xmlns:p14="http://schemas.microsoft.com/office/powerpoint/2010/main" val="4228631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F6E75-2A45-4CD7-A89B-35B31D4D4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Antennes</a:t>
            </a:r>
            <a:r>
              <a:rPr lang="en-CA" dirty="0"/>
              <a:t> -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5ED72-9909-4FA1-907A-DAF78FD34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APP 2:</a:t>
            </a:r>
          </a:p>
          <a:p>
            <a:pPr lvl="1"/>
            <a:r>
              <a:rPr lang="en-CA" dirty="0" err="1"/>
              <a:t>Calculs</a:t>
            </a:r>
            <a:r>
              <a:rPr lang="en-CA" dirty="0"/>
              <a:t> des dimensions </a:t>
            </a:r>
            <a:r>
              <a:rPr lang="en-CA" dirty="0" err="1"/>
              <a:t>d’une</a:t>
            </a:r>
            <a:r>
              <a:rPr lang="en-CA" dirty="0"/>
              <a:t> </a:t>
            </a:r>
            <a:r>
              <a:rPr lang="en-CA" dirty="0" err="1"/>
              <a:t>antenne</a:t>
            </a:r>
            <a:r>
              <a:rPr lang="en-CA" dirty="0"/>
              <a:t> </a:t>
            </a:r>
            <a:r>
              <a:rPr lang="en-CA" dirty="0" err="1"/>
              <a:t>planaire</a:t>
            </a:r>
            <a:endParaRPr lang="en-CA" dirty="0"/>
          </a:p>
          <a:p>
            <a:pPr lvl="1"/>
            <a:r>
              <a:rPr lang="en-CA" dirty="0"/>
              <a:t>Utilisation </a:t>
            </a:r>
            <a:r>
              <a:rPr lang="en-CA" dirty="0" err="1"/>
              <a:t>d’ADS</a:t>
            </a:r>
            <a:endParaRPr lang="en-CA" dirty="0"/>
          </a:p>
          <a:p>
            <a:r>
              <a:rPr lang="en-CA" dirty="0"/>
              <a:t>APP 3:</a:t>
            </a:r>
          </a:p>
          <a:p>
            <a:pPr lvl="1"/>
            <a:r>
              <a:rPr lang="en-CA" dirty="0" err="1"/>
              <a:t>Lignes</a:t>
            </a:r>
            <a:r>
              <a:rPr lang="en-CA" dirty="0"/>
              <a:t> de transmission</a:t>
            </a:r>
          </a:p>
          <a:p>
            <a:pPr lvl="1"/>
            <a:r>
              <a:rPr lang="en-CA" dirty="0"/>
              <a:t>Adaptation </a:t>
            </a:r>
            <a:r>
              <a:rPr lang="en-CA" dirty="0" err="1"/>
              <a:t>d’impédance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90730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B7A1F-D195-4CB6-AF4A-94DB2BC49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Chaîne</a:t>
            </a:r>
            <a:r>
              <a:rPr lang="en-CA" dirty="0"/>
              <a:t> RF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06AC8-2B44-4495-982C-29052A09B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r>
              <a:rPr lang="fr-CA" dirty="0"/>
              <a:t>Défis</a:t>
            </a:r>
          </a:p>
          <a:p>
            <a:pPr lvl="1"/>
            <a:r>
              <a:rPr lang="fr-CA" dirty="0"/>
              <a:t>Apprentissage des composantes		(APP2)</a:t>
            </a:r>
          </a:p>
          <a:p>
            <a:pPr lvl="1"/>
            <a:r>
              <a:rPr lang="fr-CA" dirty="0"/>
              <a:t>Choix des composantes				(APP3)</a:t>
            </a:r>
          </a:p>
          <a:p>
            <a:pPr lvl="1"/>
            <a:r>
              <a:rPr lang="fr-CA" dirty="0"/>
              <a:t>Choix du design d’implémentation	(APP3)</a:t>
            </a:r>
          </a:p>
          <a:p>
            <a:pPr lvl="1"/>
            <a:r>
              <a:rPr lang="fr-CA" dirty="0"/>
              <a:t>Validation du système				(APP3)</a:t>
            </a:r>
          </a:p>
          <a:p>
            <a:r>
              <a:rPr lang="fr-CA" dirty="0"/>
              <a:t>Solutions</a:t>
            </a:r>
          </a:p>
          <a:p>
            <a:pPr lvl="1"/>
            <a:r>
              <a:rPr lang="fr-CA" dirty="0"/>
              <a:t>Essais en laboratoire</a:t>
            </a:r>
          </a:p>
          <a:p>
            <a:pPr lvl="1"/>
            <a:r>
              <a:rPr lang="fr-CA" dirty="0"/>
              <a:t>Caractérisation physique des composantes</a:t>
            </a:r>
          </a:p>
          <a:p>
            <a:pPr lvl="1"/>
            <a:r>
              <a:rPr lang="fr-CA" dirty="0"/>
              <a:t>Chaîne de type hétérodyne double-conversion</a:t>
            </a:r>
          </a:p>
          <a:p>
            <a:pPr lvl="1"/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4966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B7A1F-D195-4CB6-AF4A-94DB2BC49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Chaîne</a:t>
            </a:r>
            <a:r>
              <a:rPr lang="en-CA" dirty="0"/>
              <a:t> RF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06AC8-2B44-4495-982C-29052A09B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91028"/>
            <a:ext cx="8915400" cy="3777622"/>
          </a:xfrm>
        </p:spPr>
        <p:txBody>
          <a:bodyPr/>
          <a:lstStyle/>
          <a:p>
            <a:r>
              <a:rPr lang="fr-CA" dirty="0"/>
              <a:t>Chaîne implémentée </a:t>
            </a:r>
          </a:p>
          <a:p>
            <a:pPr lvl="1"/>
            <a:r>
              <a:rPr lang="fr-CA" dirty="0"/>
              <a:t>Utilisation de deux étages de multiplexage</a:t>
            </a:r>
          </a:p>
          <a:p>
            <a:pPr lvl="1"/>
            <a:r>
              <a:rPr lang="fr-CA" dirty="0"/>
              <a:t>Compromis avec deux amplis</a:t>
            </a:r>
          </a:p>
          <a:p>
            <a:pPr lvl="1"/>
            <a:r>
              <a:rPr lang="fr-CA" dirty="0"/>
              <a:t>Choix des fréquences porteuses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7F0A2F-BAE4-4E8F-85B6-C75ADA762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5" y="3057525"/>
            <a:ext cx="973455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12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B7A1F-D195-4CB6-AF4A-94DB2BC49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CA" dirty="0" err="1"/>
              <a:t>Chaîne</a:t>
            </a:r>
            <a:r>
              <a:rPr lang="en-CA" dirty="0"/>
              <a:t> RF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06AC8-2B44-4495-982C-29052A09B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91028"/>
            <a:ext cx="8915400" cy="3777622"/>
          </a:xfrm>
        </p:spPr>
        <p:txBody>
          <a:bodyPr/>
          <a:lstStyle/>
          <a:p>
            <a:r>
              <a:rPr lang="fr-CA" dirty="0"/>
              <a:t>Résultat final de la chaîne</a:t>
            </a:r>
          </a:p>
          <a:p>
            <a:pPr lvl="1"/>
            <a:r>
              <a:rPr lang="fr-CA" dirty="0"/>
              <a:t>Fréquence principale utile : 2,425 GHz</a:t>
            </a:r>
          </a:p>
          <a:p>
            <a:pPr lvl="1"/>
            <a:r>
              <a:rPr lang="fr-CA" dirty="0"/>
              <a:t>Fréquence porteuse atténuée d’au moins 6 dB</a:t>
            </a:r>
          </a:p>
          <a:p>
            <a:pPr lvl="1"/>
            <a:r>
              <a:rPr lang="fr-CA" dirty="0"/>
              <a:t>Atténuation des autres fréquences d’au moins 20 dB</a:t>
            </a:r>
          </a:p>
          <a:p>
            <a:pPr lvl="1"/>
            <a:endParaRPr lang="fr-CA" dirty="0"/>
          </a:p>
          <a:p>
            <a:endParaRPr lang="fr-CA" dirty="0"/>
          </a:p>
          <a:p>
            <a:pPr lvl="1"/>
            <a:endParaRPr lang="fr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047C8A-4BFF-4952-B8C0-73AFE8337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682" y="3133827"/>
            <a:ext cx="4324472" cy="352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859327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540</TotalTime>
  <Words>545</Words>
  <Application>Microsoft Office PowerPoint</Application>
  <PresentationFormat>Widescreen</PresentationFormat>
  <Paragraphs>137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Cambria Math</vt:lpstr>
      <vt:lpstr>Century Gothic</vt:lpstr>
      <vt:lpstr>Wingdings 3</vt:lpstr>
      <vt:lpstr>Wisp</vt:lpstr>
      <vt:lpstr>Présentation Finale – P3</vt:lpstr>
      <vt:lpstr>Architecture Globale</vt:lpstr>
      <vt:lpstr>Architecture Globale - Enjeux</vt:lpstr>
      <vt:lpstr>Antennes – 3D</vt:lpstr>
      <vt:lpstr>Antennes - Planaires</vt:lpstr>
      <vt:lpstr>Antennes - APPs</vt:lpstr>
      <vt:lpstr>Chaîne RF</vt:lpstr>
      <vt:lpstr>Chaîne RF</vt:lpstr>
      <vt:lpstr>Chaîne RF</vt:lpstr>
      <vt:lpstr>Modem Numérique</vt:lpstr>
      <vt:lpstr>Modem Numérique</vt:lpstr>
      <vt:lpstr>Modem Numérique</vt:lpstr>
      <vt:lpstr>Modem Numérique</vt:lpstr>
      <vt:lpstr>Modem Numérique</vt:lpstr>
      <vt:lpstr>Modem Numérique</vt:lpstr>
      <vt:lpstr>PowerPoint Presentation</vt:lpstr>
      <vt:lpstr>Modem Numérique</vt:lpstr>
      <vt:lpstr>Modem Numérique</vt:lpstr>
      <vt:lpstr>Modem Numérique</vt:lpstr>
      <vt:lpstr>Modem Numérique</vt:lpstr>
      <vt:lpstr>Modem Numérique</vt:lpstr>
      <vt:lpstr>Modem Numérique</vt:lpstr>
      <vt:lpstr>Modem Numérique</vt:lpstr>
      <vt:lpstr>Protocole - Défis</vt:lpstr>
      <vt:lpstr>Protocole - Solutions</vt:lpstr>
      <vt:lpstr>Protocole - Implémentation</vt:lpstr>
      <vt:lpstr>Protocole - APP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Finale – P3</dc:title>
  <dc:creator>Marc-Antoine Houde</dc:creator>
  <cp:lastModifiedBy>Marc-Antoine Houde</cp:lastModifiedBy>
  <cp:revision>24</cp:revision>
  <dcterms:created xsi:type="dcterms:W3CDTF">2018-11-29T15:46:01Z</dcterms:created>
  <dcterms:modified xsi:type="dcterms:W3CDTF">2018-12-04T21:21:33Z</dcterms:modified>
</cp:coreProperties>
</file>